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8F48C7-F47B-4BD5-A5E6-A93B575C6129}" type="datetimeFigureOut">
              <a:rPr lang="en-US" smtClean="0"/>
              <a:t>10/17/2012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6A5CA5-66C4-4393-ADF7-EDE3DE98465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Wednesday, October 17, 2012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486464"/>
          </a:xfrm>
        </p:spPr>
        <p:txBody>
          <a:bodyPr>
            <a:normAutofit/>
          </a:bodyPr>
          <a:lstStyle/>
          <a:p>
            <a:r>
              <a:rPr lang="en-US" dirty="0" smtClean="0"/>
              <a:t>No TISK or Mental Math this week.</a:t>
            </a:r>
          </a:p>
          <a:p>
            <a:r>
              <a:rPr lang="en-US" dirty="0" smtClean="0"/>
              <a:t>You will fill out a post-it note for today.</a:t>
            </a:r>
          </a:p>
          <a:p>
            <a:r>
              <a:rPr lang="en-US" dirty="0" smtClean="0"/>
              <a:t>You MUST bring your TEXTBOOK tomorrow.</a:t>
            </a:r>
          </a:p>
          <a:p>
            <a:endParaRPr lang="en-US" dirty="0"/>
          </a:p>
          <a:p>
            <a:r>
              <a:rPr lang="en-US" dirty="0" smtClean="0"/>
              <a:t>Homework: Review your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837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9) 0.319</a:t>
            </a:r>
          </a:p>
          <a:p>
            <a:pPr marL="0" indent="0">
              <a:buNone/>
            </a:pPr>
            <a:r>
              <a:rPr lang="en-US" dirty="0" smtClean="0"/>
              <a:t>10) 0.35</a:t>
            </a:r>
          </a:p>
          <a:p>
            <a:pPr marL="0" indent="0">
              <a:buNone/>
            </a:pPr>
            <a:r>
              <a:rPr lang="en-US" dirty="0" smtClean="0"/>
              <a:t>11) 1</a:t>
            </a:r>
          </a:p>
          <a:p>
            <a:pPr marL="0" indent="0">
              <a:buNone/>
            </a:pPr>
            <a:r>
              <a:rPr lang="en-US" dirty="0" smtClean="0"/>
              <a:t>12) 1</a:t>
            </a:r>
          </a:p>
          <a:p>
            <a:pPr marL="0" indent="0">
              <a:buNone/>
            </a:pPr>
            <a:r>
              <a:rPr lang="en-US" dirty="0" smtClean="0"/>
              <a:t>13) 0.465</a:t>
            </a:r>
          </a:p>
          <a:p>
            <a:pPr marL="0" indent="0">
              <a:buNone/>
            </a:pPr>
            <a:r>
              <a:rPr lang="en-US" dirty="0" smtClean="0"/>
              <a:t>14) 0.535</a:t>
            </a:r>
          </a:p>
          <a:p>
            <a:pPr marL="0" indent="0">
              <a:buNone/>
            </a:pPr>
            <a:r>
              <a:rPr lang="en-US" dirty="0" smtClean="0"/>
              <a:t>15)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006600"/>
              </p:ext>
            </p:extLst>
          </p:nvPr>
        </p:nvGraphicFramePr>
        <p:xfrm>
          <a:off x="1066800" y="5029200"/>
          <a:ext cx="7772400" cy="741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200"/>
                <a:gridCol w="990600"/>
                <a:gridCol w="1295400"/>
                <a:gridCol w="12954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Outcome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Elroy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Gina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Probability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24200" y="1905000"/>
            <a:ext cx="533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16) The probability it won't be built in Zone C is 0.52.</a:t>
            </a:r>
          </a:p>
          <a:p>
            <a:endParaRPr lang="en-US" dirty="0"/>
          </a:p>
          <a:p>
            <a:r>
              <a:rPr lang="en-US" dirty="0" smtClean="0"/>
              <a:t>17) The probability of not winning anything is 0.56.</a:t>
            </a:r>
          </a:p>
          <a:p>
            <a:endParaRPr lang="en-US" dirty="0"/>
          </a:p>
          <a:p>
            <a:r>
              <a:rPr lang="en-US" dirty="0" smtClean="0"/>
              <a:t>18) The probabilities must have a sum of 1, but they do not have to be equal.  For example, one could be 0.4 and the other could be 0.6.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54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§9-2 Experimental Probability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Experimental probability is the probability that a </a:t>
                </a:r>
                <a:r>
                  <a:rPr lang="en-US" b="1" i="1" dirty="0" smtClean="0"/>
                  <a:t>nonrandom</a:t>
                </a:r>
                <a:r>
                  <a:rPr lang="en-US" dirty="0" smtClean="0"/>
                  <a:t> event will occur based on </a:t>
                </a:r>
                <a:r>
                  <a:rPr lang="en-US" b="1" i="1" dirty="0" smtClean="0"/>
                  <a:t>previous trials</a:t>
                </a:r>
                <a:r>
                  <a:rPr lang="en-US" dirty="0" smtClean="0"/>
                  <a:t>.  </a:t>
                </a:r>
              </a:p>
              <a:p>
                <a:r>
                  <a:rPr lang="en-US" dirty="0" smtClean="0"/>
                  <a:t>The formula for Experimental Probability is: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event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successful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trials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number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of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trials</m:t>
                        </m:r>
                      </m:den>
                    </m:f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0574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§9-2 Experimental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Sometimes, experimental probability is used with random events to determine how close the probability is to the expected </a:t>
            </a:r>
            <a:r>
              <a:rPr lang="en-US" dirty="0" smtClean="0"/>
              <a:t>value or when it isn’t clear what the equally likely chances are.</a:t>
            </a:r>
          </a:p>
          <a:p>
            <a:pPr lvl="1"/>
            <a:r>
              <a:rPr lang="en-US" dirty="0" smtClean="0"/>
              <a:t>After 1000 spins of the spinner, the following information was recorded.  What is the experimental probability of the spinner landing on red?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398700"/>
              </p:ext>
            </p:extLst>
          </p:nvPr>
        </p:nvGraphicFramePr>
        <p:xfrm>
          <a:off x="4267200" y="1905000"/>
          <a:ext cx="4800600" cy="7416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00150"/>
                <a:gridCol w="1200150"/>
                <a:gridCol w="1200150"/>
                <a:gridCol w="120015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Outcome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Yellow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Spins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041" y="2895600"/>
            <a:ext cx="237172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6858000" y="3581400"/>
            <a:ext cx="115903" cy="500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571999" y="5267325"/>
                <a:ext cx="4076821" cy="6189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event</m:t>
                          </m:r>
                        </m:e>
                      </m:d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number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of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successful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trials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number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of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trials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9" y="5267325"/>
                <a:ext cx="4076821" cy="6189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4571998" y="6038677"/>
                <a:ext cx="3535007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red</m:t>
                          </m:r>
                        </m:e>
                      </m:d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/>
                            </a:rPr>
                            <m:t>267</m:t>
                          </m:r>
                        </m:num>
                        <m:den>
                          <m:r>
                            <a:rPr lang="en-US" b="0" i="0" smtClean="0">
                              <a:latin typeface="Cambria Math"/>
                            </a:rPr>
                            <m:t>1000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=0.267=26.7%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8" y="6038677"/>
                <a:ext cx="3535007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9696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§9-2 Experimental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Sometimes, you will need to estimate a normal probability using experimental data.</a:t>
            </a:r>
          </a:p>
          <a:p>
            <a:r>
              <a:rPr lang="en-US" sz="2000" dirty="0" smtClean="0"/>
              <a:t>For instance, the table below shows the results of several spins of a spinner.  Estimate the probability of spinning a 2.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996978"/>
              </p:ext>
            </p:extLst>
          </p:nvPr>
        </p:nvGraphicFramePr>
        <p:xfrm>
          <a:off x="533400" y="4724400"/>
          <a:ext cx="3429000" cy="7416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95400"/>
                <a:gridCol w="685800"/>
                <a:gridCol w="7620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Outcome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Spins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4724400" y="2362200"/>
                <a:ext cx="4076821" cy="6189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event</m:t>
                          </m:r>
                        </m:e>
                      </m:d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number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of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successful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trials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number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of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trials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362200"/>
                <a:ext cx="4076821" cy="6189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4724400" y="3505200"/>
                <a:ext cx="2714269" cy="6173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0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/>
                            </a:rPr>
                            <m:t>186</m:t>
                          </m:r>
                        </m:num>
                        <m:den>
                          <m:r>
                            <a:rPr lang="en-US" b="0" i="0" smtClean="0">
                              <a:latin typeface="Cambria Math"/>
                            </a:rPr>
                            <m:t>161+186+163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505200"/>
                <a:ext cx="2714269" cy="61734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962400" y="4274948"/>
                <a:ext cx="1393394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0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/>
                            </a:rPr>
                            <m:t>186</m:t>
                          </m:r>
                        </m:num>
                        <m:den>
                          <m:r>
                            <a:rPr lang="en-US" b="0" i="0" smtClean="0">
                              <a:latin typeface="Cambria Math"/>
                            </a:rPr>
                            <m:t>510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274948"/>
                <a:ext cx="1393394" cy="6127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5155461" y="4267200"/>
                <a:ext cx="1152880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/>
                            </a:rPr>
                            <m:t>186</m:t>
                          </m:r>
                        </m:num>
                        <m:den>
                          <m:r>
                            <a:rPr lang="en-US" b="0" i="0" smtClean="0">
                              <a:latin typeface="Cambria Math"/>
                            </a:rPr>
                            <m:t>510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5461" y="4267200"/>
                <a:ext cx="1152880" cy="6127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6086120" y="4267200"/>
                <a:ext cx="992579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/>
                            </a:rPr>
                            <m:t>372</m:t>
                          </m:r>
                        </m:num>
                        <m:den>
                          <m:r>
                            <a:rPr lang="en-US" b="0" i="0" smtClean="0">
                              <a:latin typeface="Cambria Math"/>
                            </a:rPr>
                            <m:t>1020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120" y="4267200"/>
                <a:ext cx="992579" cy="6127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6934200" y="4267200"/>
                <a:ext cx="98937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372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267200"/>
                <a:ext cx="989373" cy="6127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7772400" y="4419600"/>
                <a:ext cx="11144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≈37.2%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4419600"/>
                <a:ext cx="111440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6197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§9-2 Experimental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to think about:</a:t>
            </a:r>
          </a:p>
          <a:p>
            <a:pPr lvl="1"/>
            <a:r>
              <a:rPr lang="en-US" dirty="0"/>
              <a:t>What is the difference between experimental probability and simple probability?</a:t>
            </a:r>
          </a:p>
          <a:p>
            <a:pPr lvl="1"/>
            <a:r>
              <a:rPr lang="en-US" dirty="0" smtClean="0"/>
              <a:t>How many times do you have to repeat an experiment to be sure the experimental probability is accurate?</a:t>
            </a:r>
          </a:p>
        </p:txBody>
      </p:sp>
    </p:spTree>
    <p:extLst>
      <p:ext uri="{BB962C8B-B14F-4D97-AF65-F5344CB8AC3E}">
        <p14:creationId xmlns:p14="http://schemas.microsoft.com/office/powerpoint/2010/main" val="3803842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353</TotalTime>
  <Words>413</Words>
  <Application>Microsoft Office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Wednesday, October 17, 2012</vt:lpstr>
      <vt:lpstr>Homework Check</vt:lpstr>
      <vt:lpstr>§9-2 Experimental Probability</vt:lpstr>
      <vt:lpstr>§9-2 Experimental Probability</vt:lpstr>
      <vt:lpstr>§9-2 Experimental Probability</vt:lpstr>
      <vt:lpstr>§9-2 Experimental Probability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October 17, 2012</dc:title>
  <dc:creator>Dria</dc:creator>
  <cp:lastModifiedBy>Dria</cp:lastModifiedBy>
  <cp:revision>7</cp:revision>
  <dcterms:created xsi:type="dcterms:W3CDTF">2012-10-17T14:04:39Z</dcterms:created>
  <dcterms:modified xsi:type="dcterms:W3CDTF">2012-10-17T19:58:10Z</dcterms:modified>
</cp:coreProperties>
</file>